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58" r:id="rId4"/>
    <p:sldId id="257" r:id="rId5"/>
    <p:sldId id="264" r:id="rId6"/>
    <p:sldId id="259" r:id="rId7"/>
    <p:sldId id="260" r:id="rId8"/>
    <p:sldId id="263" r:id="rId9"/>
    <p:sldId id="265" r:id="rId10"/>
    <p:sldId id="276" r:id="rId11"/>
    <p:sldId id="266" r:id="rId12"/>
    <p:sldId id="275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5DCA5D-BFB4-4DBE-B95E-8F015F126C0F}" type="doc">
      <dgm:prSet loTypeId="urn:microsoft.com/office/officeart/2005/8/layout/process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297800A0-7943-43B5-89D1-4C3F9583FE15}">
      <dgm:prSet phldrT="[Metin]" custT="1"/>
      <dgm:spPr/>
      <dgm:t>
        <a:bodyPr/>
        <a:lstStyle/>
        <a:p>
          <a:r>
            <a:rPr lang="tr-TR" sz="3600" dirty="0" smtClean="0"/>
            <a:t>Öğrenmek İçin Ölçmek</a:t>
          </a:r>
          <a:endParaRPr lang="tr-TR" sz="3600" dirty="0"/>
        </a:p>
      </dgm:t>
    </dgm:pt>
    <dgm:pt modelId="{D22782AC-D484-4F97-9398-538CF97F416B}" type="parTrans" cxnId="{0755DDEB-77A6-490A-917B-0A54924FFA40}">
      <dgm:prSet/>
      <dgm:spPr/>
      <dgm:t>
        <a:bodyPr/>
        <a:lstStyle/>
        <a:p>
          <a:endParaRPr lang="tr-TR" sz="3600"/>
        </a:p>
      </dgm:t>
    </dgm:pt>
    <dgm:pt modelId="{826CBBA9-E1D9-4E41-9F34-369FE0F73875}" type="sibTrans" cxnId="{0755DDEB-77A6-490A-917B-0A54924FFA40}">
      <dgm:prSet/>
      <dgm:spPr/>
      <dgm:t>
        <a:bodyPr/>
        <a:lstStyle/>
        <a:p>
          <a:endParaRPr lang="tr-TR" sz="3600"/>
        </a:p>
      </dgm:t>
    </dgm:pt>
    <dgm:pt modelId="{9706FC1A-E10D-4040-97B1-DFB6405F3204}">
      <dgm:prSet phldrT="[Metin]" custT="1"/>
      <dgm:spPr/>
      <dgm:t>
        <a:bodyPr/>
        <a:lstStyle/>
        <a:p>
          <a:r>
            <a:rPr lang="tr-TR" sz="3600" dirty="0" smtClean="0"/>
            <a:t>Öğrenirken Ölçmek</a:t>
          </a:r>
          <a:endParaRPr lang="tr-TR" sz="3600" dirty="0"/>
        </a:p>
      </dgm:t>
    </dgm:pt>
    <dgm:pt modelId="{20CA45D3-3B9B-4608-A154-A1F7A362179D}" type="parTrans" cxnId="{B558162C-C519-418B-BB19-117701DD5B7A}">
      <dgm:prSet/>
      <dgm:spPr/>
      <dgm:t>
        <a:bodyPr/>
        <a:lstStyle/>
        <a:p>
          <a:endParaRPr lang="tr-TR" sz="3600"/>
        </a:p>
      </dgm:t>
    </dgm:pt>
    <dgm:pt modelId="{360E5742-6AC5-4D41-98DF-31FCEACC66FD}" type="sibTrans" cxnId="{B558162C-C519-418B-BB19-117701DD5B7A}">
      <dgm:prSet/>
      <dgm:spPr/>
      <dgm:t>
        <a:bodyPr/>
        <a:lstStyle/>
        <a:p>
          <a:endParaRPr lang="tr-TR" sz="3600"/>
        </a:p>
      </dgm:t>
    </dgm:pt>
    <dgm:pt modelId="{DC77C653-1D0D-4CD5-A2DF-0FFE2100ABC0}">
      <dgm:prSet phldrT="[Metin]" custT="1"/>
      <dgm:spPr/>
      <dgm:t>
        <a:bodyPr/>
        <a:lstStyle/>
        <a:p>
          <a:r>
            <a:rPr lang="tr-TR" sz="3600" dirty="0" smtClean="0"/>
            <a:t>Ölçmek İçin Öğrenmek</a:t>
          </a:r>
          <a:endParaRPr lang="tr-TR" sz="3600" dirty="0"/>
        </a:p>
      </dgm:t>
    </dgm:pt>
    <dgm:pt modelId="{4B80FCFA-8775-4185-93D5-EE91C757695A}" type="parTrans" cxnId="{3258EA91-2027-4B91-9799-7F8DFAEA58C2}">
      <dgm:prSet/>
      <dgm:spPr/>
      <dgm:t>
        <a:bodyPr/>
        <a:lstStyle/>
        <a:p>
          <a:endParaRPr lang="tr-TR"/>
        </a:p>
      </dgm:t>
    </dgm:pt>
    <dgm:pt modelId="{51399E0F-9394-4932-8F78-A34CC16410DE}" type="sibTrans" cxnId="{3258EA91-2027-4B91-9799-7F8DFAEA58C2}">
      <dgm:prSet/>
      <dgm:spPr/>
      <dgm:t>
        <a:bodyPr/>
        <a:lstStyle/>
        <a:p>
          <a:endParaRPr lang="tr-TR"/>
        </a:p>
      </dgm:t>
    </dgm:pt>
    <dgm:pt modelId="{A88CE485-FDCA-4F5C-8EF1-FF213C2941B9}" type="pres">
      <dgm:prSet presAssocID="{3D5DCA5D-BFB4-4DBE-B95E-8F015F126C0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E75BB23-E6AC-4E13-943F-985E6A3AF6A5}" type="pres">
      <dgm:prSet presAssocID="{9706FC1A-E10D-4040-97B1-DFB6405F3204}" presName="boxAndChildren" presStyleCnt="0"/>
      <dgm:spPr/>
    </dgm:pt>
    <dgm:pt modelId="{5187DC71-7B05-480E-82E0-D9B8FC675029}" type="pres">
      <dgm:prSet presAssocID="{9706FC1A-E10D-4040-97B1-DFB6405F3204}" presName="parentTextBox" presStyleLbl="node1" presStyleIdx="0" presStyleCnt="3"/>
      <dgm:spPr/>
      <dgm:t>
        <a:bodyPr/>
        <a:lstStyle/>
        <a:p>
          <a:endParaRPr lang="tr-TR"/>
        </a:p>
      </dgm:t>
    </dgm:pt>
    <dgm:pt modelId="{96D2DF21-0DD2-4793-BA37-F91396554A4A}" type="pres">
      <dgm:prSet presAssocID="{826CBBA9-E1D9-4E41-9F34-369FE0F73875}" presName="sp" presStyleCnt="0"/>
      <dgm:spPr/>
    </dgm:pt>
    <dgm:pt modelId="{BB4E51BB-95E5-4CCC-8EE5-032BD6BBCA8A}" type="pres">
      <dgm:prSet presAssocID="{297800A0-7943-43B5-89D1-4C3F9583FE15}" presName="arrowAndChildren" presStyleCnt="0"/>
      <dgm:spPr/>
    </dgm:pt>
    <dgm:pt modelId="{842543E2-1196-4725-AAF8-29B224DDDD15}" type="pres">
      <dgm:prSet presAssocID="{297800A0-7943-43B5-89D1-4C3F9583FE15}" presName="parentTextArrow" presStyleLbl="node1" presStyleIdx="1" presStyleCnt="3"/>
      <dgm:spPr/>
      <dgm:t>
        <a:bodyPr/>
        <a:lstStyle/>
        <a:p>
          <a:endParaRPr lang="tr-TR"/>
        </a:p>
      </dgm:t>
    </dgm:pt>
    <dgm:pt modelId="{7513F9CF-A6E3-4057-BC2B-27E702DC3B8D}" type="pres">
      <dgm:prSet presAssocID="{51399E0F-9394-4932-8F78-A34CC16410DE}" presName="sp" presStyleCnt="0"/>
      <dgm:spPr/>
    </dgm:pt>
    <dgm:pt modelId="{FA92B2D0-B3D6-41FE-900C-083FFB7A5496}" type="pres">
      <dgm:prSet presAssocID="{DC77C653-1D0D-4CD5-A2DF-0FFE2100ABC0}" presName="arrowAndChildren" presStyleCnt="0"/>
      <dgm:spPr/>
    </dgm:pt>
    <dgm:pt modelId="{73D17B8F-B558-45E9-A489-11AA12F9E35D}" type="pres">
      <dgm:prSet presAssocID="{DC77C653-1D0D-4CD5-A2DF-0FFE2100ABC0}" presName="parentTextArrow" presStyleLbl="node1" presStyleIdx="2" presStyleCnt="3"/>
      <dgm:spPr/>
      <dgm:t>
        <a:bodyPr/>
        <a:lstStyle/>
        <a:p>
          <a:endParaRPr lang="tr-TR"/>
        </a:p>
      </dgm:t>
    </dgm:pt>
  </dgm:ptLst>
  <dgm:cxnLst>
    <dgm:cxn modelId="{3258EA91-2027-4B91-9799-7F8DFAEA58C2}" srcId="{3D5DCA5D-BFB4-4DBE-B95E-8F015F126C0F}" destId="{DC77C653-1D0D-4CD5-A2DF-0FFE2100ABC0}" srcOrd="0" destOrd="0" parTransId="{4B80FCFA-8775-4185-93D5-EE91C757695A}" sibTransId="{51399E0F-9394-4932-8F78-A34CC16410DE}"/>
    <dgm:cxn modelId="{0755DDEB-77A6-490A-917B-0A54924FFA40}" srcId="{3D5DCA5D-BFB4-4DBE-B95E-8F015F126C0F}" destId="{297800A0-7943-43B5-89D1-4C3F9583FE15}" srcOrd="1" destOrd="0" parTransId="{D22782AC-D484-4F97-9398-538CF97F416B}" sibTransId="{826CBBA9-E1D9-4E41-9F34-369FE0F73875}"/>
    <dgm:cxn modelId="{2580CDA4-D3A4-4163-9648-7BC0699C83D7}" type="presOf" srcId="{3D5DCA5D-BFB4-4DBE-B95E-8F015F126C0F}" destId="{A88CE485-FDCA-4F5C-8EF1-FF213C2941B9}" srcOrd="0" destOrd="0" presId="urn:microsoft.com/office/officeart/2005/8/layout/process4"/>
    <dgm:cxn modelId="{B558162C-C519-418B-BB19-117701DD5B7A}" srcId="{3D5DCA5D-BFB4-4DBE-B95E-8F015F126C0F}" destId="{9706FC1A-E10D-4040-97B1-DFB6405F3204}" srcOrd="2" destOrd="0" parTransId="{20CA45D3-3B9B-4608-A154-A1F7A362179D}" sibTransId="{360E5742-6AC5-4D41-98DF-31FCEACC66FD}"/>
    <dgm:cxn modelId="{C2EA3E34-84A2-491F-BA01-FF380937DE13}" type="presOf" srcId="{9706FC1A-E10D-4040-97B1-DFB6405F3204}" destId="{5187DC71-7B05-480E-82E0-D9B8FC675029}" srcOrd="0" destOrd="0" presId="urn:microsoft.com/office/officeart/2005/8/layout/process4"/>
    <dgm:cxn modelId="{9226A11C-5C14-4873-8B33-BE9B292B35C0}" type="presOf" srcId="{297800A0-7943-43B5-89D1-4C3F9583FE15}" destId="{842543E2-1196-4725-AAF8-29B224DDDD15}" srcOrd="0" destOrd="0" presId="urn:microsoft.com/office/officeart/2005/8/layout/process4"/>
    <dgm:cxn modelId="{55A9C978-5D7C-4A09-B084-2EE9DD613F42}" type="presOf" srcId="{DC77C653-1D0D-4CD5-A2DF-0FFE2100ABC0}" destId="{73D17B8F-B558-45E9-A489-11AA12F9E35D}" srcOrd="0" destOrd="0" presId="urn:microsoft.com/office/officeart/2005/8/layout/process4"/>
    <dgm:cxn modelId="{0B7B010D-D9A3-4D16-8A81-E6253F33FCC6}" type="presParOf" srcId="{A88CE485-FDCA-4F5C-8EF1-FF213C2941B9}" destId="{BE75BB23-E6AC-4E13-943F-985E6A3AF6A5}" srcOrd="0" destOrd="0" presId="urn:microsoft.com/office/officeart/2005/8/layout/process4"/>
    <dgm:cxn modelId="{0968D8F0-F32F-4BC4-B87E-4AE86E4B9F0B}" type="presParOf" srcId="{BE75BB23-E6AC-4E13-943F-985E6A3AF6A5}" destId="{5187DC71-7B05-480E-82E0-D9B8FC675029}" srcOrd="0" destOrd="0" presId="urn:microsoft.com/office/officeart/2005/8/layout/process4"/>
    <dgm:cxn modelId="{03A30EDF-7CA1-41FA-8EF8-89ABFAD5DD7F}" type="presParOf" srcId="{A88CE485-FDCA-4F5C-8EF1-FF213C2941B9}" destId="{96D2DF21-0DD2-4793-BA37-F91396554A4A}" srcOrd="1" destOrd="0" presId="urn:microsoft.com/office/officeart/2005/8/layout/process4"/>
    <dgm:cxn modelId="{1056B1C1-FDFF-4847-ADCA-5FB4902BFE79}" type="presParOf" srcId="{A88CE485-FDCA-4F5C-8EF1-FF213C2941B9}" destId="{BB4E51BB-95E5-4CCC-8EE5-032BD6BBCA8A}" srcOrd="2" destOrd="0" presId="urn:microsoft.com/office/officeart/2005/8/layout/process4"/>
    <dgm:cxn modelId="{B974B9F2-376D-4417-A95A-9F28D018FD52}" type="presParOf" srcId="{BB4E51BB-95E5-4CCC-8EE5-032BD6BBCA8A}" destId="{842543E2-1196-4725-AAF8-29B224DDDD15}" srcOrd="0" destOrd="0" presId="urn:microsoft.com/office/officeart/2005/8/layout/process4"/>
    <dgm:cxn modelId="{DDFCCADB-3CAF-4488-A649-9D2372AD6872}" type="presParOf" srcId="{A88CE485-FDCA-4F5C-8EF1-FF213C2941B9}" destId="{7513F9CF-A6E3-4057-BC2B-27E702DC3B8D}" srcOrd="3" destOrd="0" presId="urn:microsoft.com/office/officeart/2005/8/layout/process4"/>
    <dgm:cxn modelId="{4782FB1D-53D9-41B3-964D-6CA8D6BE713C}" type="presParOf" srcId="{A88CE485-FDCA-4F5C-8EF1-FF213C2941B9}" destId="{FA92B2D0-B3D6-41FE-900C-083FFB7A5496}" srcOrd="4" destOrd="0" presId="urn:microsoft.com/office/officeart/2005/8/layout/process4"/>
    <dgm:cxn modelId="{F09D4CCF-B87F-4356-863F-03B07E8746E0}" type="presParOf" srcId="{FA92B2D0-B3D6-41FE-900C-083FFB7A5496}" destId="{73D17B8F-B558-45E9-A489-11AA12F9E35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7DC71-7B05-480E-82E0-D9B8FC675029}">
      <dsp:nvSpPr>
        <dsp:cNvPr id="0" name=""/>
        <dsp:cNvSpPr/>
      </dsp:nvSpPr>
      <dsp:spPr>
        <a:xfrm>
          <a:off x="0" y="3117587"/>
          <a:ext cx="6496180" cy="102326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Öğrenirken Ölçmek</a:t>
          </a:r>
          <a:endParaRPr lang="tr-TR" sz="3600" kern="1200" dirty="0"/>
        </a:p>
      </dsp:txBody>
      <dsp:txXfrm>
        <a:off x="0" y="3117587"/>
        <a:ext cx="6496180" cy="1023261"/>
      </dsp:txXfrm>
    </dsp:sp>
    <dsp:sp modelId="{842543E2-1196-4725-AAF8-29B224DDDD15}">
      <dsp:nvSpPr>
        <dsp:cNvPr id="0" name=""/>
        <dsp:cNvSpPr/>
      </dsp:nvSpPr>
      <dsp:spPr>
        <a:xfrm rot="10800000">
          <a:off x="0" y="1559160"/>
          <a:ext cx="6496180" cy="1573776"/>
        </a:xfrm>
        <a:prstGeom prst="upArrowCallout">
          <a:avLst/>
        </a:prstGeom>
        <a:solidFill>
          <a:schemeClr val="accent5">
            <a:hueOff val="4416178"/>
            <a:satOff val="14379"/>
            <a:lumOff val="5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Öğrenmek İçin Ölçmek</a:t>
          </a:r>
          <a:endParaRPr lang="tr-TR" sz="3600" kern="1200" dirty="0"/>
        </a:p>
      </dsp:txBody>
      <dsp:txXfrm rot="10800000">
        <a:off x="0" y="1559160"/>
        <a:ext cx="6496180" cy="1022592"/>
      </dsp:txXfrm>
    </dsp:sp>
    <dsp:sp modelId="{73D17B8F-B558-45E9-A489-11AA12F9E35D}">
      <dsp:nvSpPr>
        <dsp:cNvPr id="0" name=""/>
        <dsp:cNvSpPr/>
      </dsp:nvSpPr>
      <dsp:spPr>
        <a:xfrm rot="10800000">
          <a:off x="0" y="732"/>
          <a:ext cx="6496180" cy="1573776"/>
        </a:xfrm>
        <a:prstGeom prst="upArrowCallout">
          <a:avLst/>
        </a:prstGeom>
        <a:solidFill>
          <a:schemeClr val="accent5">
            <a:hueOff val="8832355"/>
            <a:satOff val="28758"/>
            <a:lumOff val="10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Ölçmek İçin Öğrenmek</a:t>
          </a:r>
          <a:endParaRPr lang="tr-TR" sz="3600" kern="1200" dirty="0"/>
        </a:p>
      </dsp:txBody>
      <dsp:txXfrm rot="10800000">
        <a:off x="0" y="732"/>
        <a:ext cx="6496180" cy="1022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BDFEB80-7044-411E-A2AC-5CF9612A8532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8D5F23F-C00A-464E-A780-6D556EE2B688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772557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EB80-7044-411E-A2AC-5CF9612A8532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F23F-C00A-464E-A780-6D556EE2B6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686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EB80-7044-411E-A2AC-5CF9612A8532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F23F-C00A-464E-A780-6D556EE2B6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52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EB80-7044-411E-A2AC-5CF9612A8532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F23F-C00A-464E-A780-6D556EE2B6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59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DFEB80-7044-411E-A2AC-5CF9612A8532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D5F23F-C00A-464E-A780-6D556EE2B688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06913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EB80-7044-411E-A2AC-5CF9612A8532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F23F-C00A-464E-A780-6D556EE2B6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160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EB80-7044-411E-A2AC-5CF9612A8532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F23F-C00A-464E-A780-6D556EE2B6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48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EB80-7044-411E-A2AC-5CF9612A8532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F23F-C00A-464E-A780-6D556EE2B6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24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EB80-7044-411E-A2AC-5CF9612A8532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5F23F-C00A-464E-A780-6D556EE2B6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7861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DFEB80-7044-411E-A2AC-5CF9612A8532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D5F23F-C00A-464E-A780-6D556EE2B688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0391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DFEB80-7044-411E-A2AC-5CF9612A8532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D5F23F-C00A-464E-A780-6D556EE2B688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731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BDFEB80-7044-411E-A2AC-5CF9612A8532}" type="datetimeFigureOut">
              <a:rPr lang="tr-TR" smtClean="0"/>
              <a:t>25.09.2024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8D5F23F-C00A-464E-A780-6D556EE2B688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429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dsgm.meb.gov.tr/www/sss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odsgm.meb.gov.tr/www/sinav-yerine-bicimlendirici-degerlendirmeye-yonelik-ornek-olcme-araclari-yayimlandi/icerik/106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dsgm.meb.gov.tr/www/ornek-soru-kitapciklari/icerik/107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23539" y="1341119"/>
            <a:ext cx="8361229" cy="1404738"/>
          </a:xfrm>
        </p:spPr>
        <p:txBody>
          <a:bodyPr/>
          <a:lstStyle/>
          <a:p>
            <a:r>
              <a:rPr lang="tr-TR" sz="4400" b="1" dirty="0" smtClean="0">
                <a:solidFill>
                  <a:srgbClr val="FF0000"/>
                </a:solidFill>
              </a:rPr>
              <a:t>ÖLÇME VE DEĞERLENDİRME UYGULAMALARI </a:t>
            </a:r>
            <a:endParaRPr lang="tr-TR" sz="4400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994263" y="3956279"/>
            <a:ext cx="8351519" cy="1086237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tr-TR" dirty="0" smtClean="0"/>
              <a:t>Milli Eğitim Bakanlığı Ölçme ve Değerlendirme Yönetmeliği</a:t>
            </a:r>
          </a:p>
          <a:p>
            <a:r>
              <a:rPr lang="tr-TR" sz="1800" i="1" dirty="0" smtClean="0"/>
              <a:t>(9 </a:t>
            </a:r>
            <a:r>
              <a:rPr lang="tr-TR" sz="1800" i="1" dirty="0"/>
              <a:t>Eylül 2023 tarihli ve 32304 sayılı Resmî </a:t>
            </a:r>
            <a:r>
              <a:rPr lang="tr-TR" sz="1800" i="1" dirty="0" smtClean="0"/>
              <a:t>Gazete)</a:t>
            </a:r>
          </a:p>
        </p:txBody>
      </p:sp>
    </p:spTree>
    <p:extLst>
      <p:ext uri="{BB962C8B-B14F-4D97-AF65-F5344CB8AC3E}">
        <p14:creationId xmlns:p14="http://schemas.microsoft.com/office/powerpoint/2010/main" val="305091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380931" y="356318"/>
            <a:ext cx="9601200" cy="707571"/>
          </a:xfrm>
        </p:spPr>
        <p:txBody>
          <a:bodyPr/>
          <a:lstStyle/>
          <a:p>
            <a:pPr algn="ctr"/>
            <a:r>
              <a:rPr lang="tr-TR" dirty="0"/>
              <a:t>OKUL GENELİNDE ORTAK SINAVLAR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793966" y="1759131"/>
            <a:ext cx="90569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000" dirty="0">
                <a:solidFill>
                  <a:schemeClr val="tx2"/>
                </a:solidFill>
              </a:rPr>
              <a:t>Kaynaştırma/bütünleştirme yoluyla eğitimlerine devam eden öğrencilerin başarılarının değerlendirilmesinde </a:t>
            </a:r>
            <a:r>
              <a:rPr lang="tr-TR" sz="2000" dirty="0" err="1">
                <a:solidFill>
                  <a:schemeClr val="tx2"/>
                </a:solidFill>
              </a:rPr>
              <a:t>BEP’te</a:t>
            </a:r>
            <a:r>
              <a:rPr lang="tr-TR" sz="2000" dirty="0">
                <a:solidFill>
                  <a:schemeClr val="tx2"/>
                </a:solidFill>
              </a:rPr>
              <a:t> yer alan amaçlar esas alınır.</a:t>
            </a:r>
          </a:p>
          <a:p>
            <a:r>
              <a:rPr lang="tr-TR" sz="2000" dirty="0">
                <a:solidFill>
                  <a:schemeClr val="tx2"/>
                </a:solidFill>
              </a:rPr>
              <a:t>     Ülke, İl ve Okul ortak sınavları yapılırken aynı anda kaynaştırma/bütünleştirme yoluyla eğitimlerine devam eden öğrencilerin BEP sınavları da gerçekleştirilir. Ülke ve İl geneli ortak sınavlarda BEP Sınavları ders öğretmeni tarafından hazırlanır.</a:t>
            </a:r>
          </a:p>
          <a:p>
            <a:endParaRPr lang="tr-TR" sz="2000" dirty="0">
              <a:solidFill>
                <a:schemeClr val="tx2"/>
              </a:solidFill>
            </a:endParaRPr>
          </a:p>
          <a:p>
            <a:endParaRPr lang="tr-TR" sz="2000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000" dirty="0">
                <a:solidFill>
                  <a:schemeClr val="tx2"/>
                </a:solidFill>
              </a:rPr>
              <a:t>Öğretmenler tarafından ünite/tema ve/veya konu sonlarında öğrencilerin gelişimini belirlemek için kısa süreli sınavlar yapılabilir.</a:t>
            </a:r>
          </a:p>
        </p:txBody>
      </p:sp>
    </p:spTree>
    <p:extLst>
      <p:ext uri="{BB962C8B-B14F-4D97-AF65-F5344CB8AC3E}">
        <p14:creationId xmlns:p14="http://schemas.microsoft.com/office/powerpoint/2010/main" val="2180817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38200"/>
          </a:xfrm>
        </p:spPr>
        <p:txBody>
          <a:bodyPr/>
          <a:lstStyle/>
          <a:p>
            <a:pPr algn="ctr"/>
            <a:r>
              <a:rPr lang="tr-TR" dirty="0" smtClean="0"/>
              <a:t>UYGULAMALI SINAVLAR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99592" y="1856791"/>
            <a:ext cx="9601200" cy="4500466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Türkçe/Türk Dili ve Edebiyatı </a:t>
            </a:r>
            <a:r>
              <a:rPr lang="tr-TR" dirty="0">
                <a:solidFill>
                  <a:srgbClr val="FF0000"/>
                </a:solidFill>
              </a:rPr>
              <a:t>ile </a:t>
            </a:r>
            <a:r>
              <a:rPr lang="tr-TR" dirty="0" smtClean="0">
                <a:solidFill>
                  <a:srgbClr val="FF0000"/>
                </a:solidFill>
              </a:rPr>
              <a:t>Yabancı Dil derslerinin </a:t>
            </a:r>
            <a:r>
              <a:rPr lang="tr-TR" dirty="0">
                <a:solidFill>
                  <a:srgbClr val="FF0000"/>
                </a:solidFill>
              </a:rPr>
              <a:t>sınavları</a:t>
            </a:r>
            <a:r>
              <a:rPr lang="tr-TR" dirty="0"/>
              <a:t>; dinleme, konuşma, okuma ve yazma becerilerini ölçmek için yazılı ve uygulamalı olarak yapılır. Ülke geneli ya da il/ilçe geneli ortak yazılı sınav yapılması durumunda sınavın uygulamalı kısmı okul tarafından yapılır </a:t>
            </a:r>
            <a:r>
              <a:rPr lang="tr-TR" dirty="0" smtClean="0"/>
              <a:t>ve iki </a:t>
            </a:r>
            <a:r>
              <a:rPr lang="tr-TR" dirty="0"/>
              <a:t>sınav birlikte değerlendirilir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   </a:t>
            </a:r>
            <a:r>
              <a:rPr lang="tr-TR" dirty="0" smtClean="0">
                <a:solidFill>
                  <a:schemeClr val="tx1"/>
                </a:solidFill>
              </a:rPr>
              <a:t>Türk </a:t>
            </a:r>
            <a:r>
              <a:rPr lang="tr-TR" dirty="0">
                <a:solidFill>
                  <a:schemeClr val="tx1"/>
                </a:solidFill>
              </a:rPr>
              <a:t>Dili ve </a:t>
            </a:r>
            <a:r>
              <a:rPr lang="tr-TR" dirty="0" smtClean="0">
                <a:solidFill>
                  <a:schemeClr val="tx1"/>
                </a:solidFill>
              </a:rPr>
              <a:t>Edebiyatı dersinde sınav notu hesaplanırken yazılı sınavın %70’i uygulamalı sınavın ise %30’u alınır. Diğer uygulamalı sınav yapılan </a:t>
            </a:r>
            <a:r>
              <a:rPr lang="tr-TR" dirty="0" smtClean="0">
                <a:solidFill>
                  <a:srgbClr val="FF0000"/>
                </a:solidFill>
              </a:rPr>
              <a:t>dil derslerinde </a:t>
            </a:r>
            <a:r>
              <a:rPr lang="tr-TR" dirty="0" smtClean="0">
                <a:solidFill>
                  <a:schemeClr val="tx1"/>
                </a:solidFill>
              </a:rPr>
              <a:t>ise yazılı sınavın %50’si, uygulamalı sınavın %50’si alınarak sınav notu hesaplanır.</a:t>
            </a:r>
          </a:p>
          <a:p>
            <a:r>
              <a:rPr lang="tr-TR" dirty="0" smtClean="0"/>
              <a:t>Mesleki </a:t>
            </a:r>
            <a:r>
              <a:rPr lang="tr-TR" dirty="0"/>
              <a:t>ve teknik ortaöğretim kurumlarının çerçeve öğretim programlarında yer alan meslek derslerinin sınavlarının ortak olması hâlinde diğer sınavlardan en az biri uygulamalı olarak </a:t>
            </a:r>
            <a:r>
              <a:rPr lang="tr-TR" dirty="0" smtClean="0"/>
              <a:t>yapılır ve </a:t>
            </a:r>
            <a:r>
              <a:rPr lang="tr-TR" dirty="0"/>
              <a:t>iki sınav birlikte değerlendirilir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Uygulamalı sınavların </a:t>
            </a:r>
            <a:r>
              <a:rPr lang="tr-TR" dirty="0">
                <a:solidFill>
                  <a:srgbClr val="FF0000"/>
                </a:solidFill>
              </a:rPr>
              <a:t>hangi derslerden yapılacağı, şekli, sayısı ve süresi</a:t>
            </a:r>
            <a:r>
              <a:rPr lang="tr-TR" dirty="0"/>
              <a:t> eğitim kurumu sınıf/alan zümreleri tarafından belirlenir. Okul müdürünün onayına bağlı olarak uygulanır.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813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YAZILI VE UYGULAMALI SINAVLARA YÖNELİK SIKÇA SORULAN SORULAR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21123" y="4332617"/>
            <a:ext cx="44076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hlinkClick r:id="rId2"/>
              </a:rPr>
              <a:t>http://</a:t>
            </a:r>
            <a:r>
              <a:rPr lang="tr-TR" sz="2000" dirty="0" smtClean="0">
                <a:hlinkClick r:id="rId2"/>
              </a:rPr>
              <a:t>odsgm.meb.gov.tr/www/sss.php</a:t>
            </a:r>
            <a:endParaRPr lang="tr-TR" sz="2000" dirty="0" smtClean="0"/>
          </a:p>
          <a:p>
            <a:endParaRPr lang="tr-TR" sz="2000" dirty="0" smtClean="0"/>
          </a:p>
        </p:txBody>
      </p:sp>
      <p:sp>
        <p:nvSpPr>
          <p:cNvPr id="5" name="Dikdörtgen 4"/>
          <p:cNvSpPr/>
          <p:nvPr/>
        </p:nvSpPr>
        <p:spPr>
          <a:xfrm>
            <a:off x="1521123" y="2638577"/>
            <a:ext cx="96759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212529"/>
                </a:solidFill>
                <a:latin typeface="MyriadPro"/>
              </a:rPr>
              <a:t>9 Eylül </a:t>
            </a:r>
            <a:r>
              <a:rPr lang="tr-TR" dirty="0" smtClean="0">
                <a:solidFill>
                  <a:srgbClr val="212529"/>
                </a:solidFill>
                <a:latin typeface="MyriadPro"/>
              </a:rPr>
              <a:t>2023 tarihinde </a:t>
            </a:r>
            <a:r>
              <a:rPr lang="tr-TR" dirty="0">
                <a:solidFill>
                  <a:srgbClr val="212529"/>
                </a:solidFill>
                <a:latin typeface="MyriadPro"/>
              </a:rPr>
              <a:t>yayımlanarak yürürlüğe giren Millî Eğitim Bakanlığı Ölçme ve Değerlendirme Yönetmeliği uyarınca gerçekleştirilecek yazılı ve uygulamalı sınavlara yönelik merak edilen ve sıkça sorulan soruların yanıtları </a:t>
            </a:r>
            <a:r>
              <a:rPr lang="tr-TR" dirty="0" smtClean="0">
                <a:solidFill>
                  <a:srgbClr val="212529"/>
                </a:solidFill>
                <a:latin typeface="MyriadPro"/>
              </a:rPr>
              <a:t>aşağıdaki linkte paylaşıldı</a:t>
            </a:r>
            <a:r>
              <a:rPr lang="tr-TR" dirty="0">
                <a:solidFill>
                  <a:srgbClr val="212529"/>
                </a:solidFill>
                <a:latin typeface="MyriadPro"/>
              </a:rPr>
              <a:t>.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33" y="4474172"/>
            <a:ext cx="2383828" cy="238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61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969988224"/>
              </p:ext>
            </p:extLst>
          </p:nvPr>
        </p:nvGraphicFramePr>
        <p:xfrm>
          <a:off x="2806441" y="1352939"/>
          <a:ext cx="6496180" cy="4141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4124130" y="511942"/>
            <a:ext cx="68673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/>
              <a:t>ÖLÇMENİN YOLCULUĞU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1736931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9914709" cy="65532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OKUL ÖNCESİ VE İLKOKULLARDA           ÖLÇME VE DEĞERLENDİRME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8353" y="2488474"/>
            <a:ext cx="9601200" cy="4080277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Okul </a:t>
            </a:r>
            <a:r>
              <a:rPr lang="tr-TR" dirty="0"/>
              <a:t>öncesi ve </a:t>
            </a:r>
            <a:r>
              <a:rPr lang="tr-TR" dirty="0" smtClean="0"/>
              <a:t>ilkokullarda öğrencilerin </a:t>
            </a:r>
            <a:r>
              <a:rPr lang="tr-TR" dirty="0"/>
              <a:t>akademik ve sosyal gelişiminin takibi ders öğretmenlerince sürekli yapılır. </a:t>
            </a:r>
            <a:endParaRPr lang="tr-TR" dirty="0" smtClean="0"/>
          </a:p>
          <a:p>
            <a:r>
              <a:rPr lang="tr-TR" dirty="0" smtClean="0"/>
              <a:t>Katılım gözlem formları</a:t>
            </a:r>
          </a:p>
          <a:p>
            <a:r>
              <a:rPr lang="tr-TR" dirty="0" smtClean="0"/>
              <a:t>Oyun temelli değerlendirmeler</a:t>
            </a:r>
          </a:p>
          <a:p>
            <a:r>
              <a:rPr lang="tr-TR" dirty="0" smtClean="0"/>
              <a:t>Verilen görevleri yerine getirme amaçlı ölçme araçları</a:t>
            </a:r>
          </a:p>
          <a:p>
            <a:r>
              <a:rPr lang="tr-TR" dirty="0" smtClean="0"/>
              <a:t>İlkokullarda öğrencilerin Türkçenin doğru ve güzel kullanımını geliştirmek amacıyla dinleme, konuşma, okuma ve yazma becerilerinin izlenmesi ve geliştirilmesine yönelik ölçme araçları kullanılır.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667069" y="5561246"/>
            <a:ext cx="83166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odsgm.meb.gov.tr/www/sinav-yerine-bicimlendirici-degerlendirmeye-yonelik-ornek-olcme-araclari-yayimlandi/icerik/1062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323" y="5305815"/>
            <a:ext cx="1434191" cy="1434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83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73331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ORTAOKUL VE LİSELERDE                       ÖLÇME VE DEĞERLENDİRME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2403566"/>
            <a:ext cx="9601200" cy="4108269"/>
          </a:xfrm>
        </p:spPr>
        <p:txBody>
          <a:bodyPr>
            <a:normAutofit/>
          </a:bodyPr>
          <a:lstStyle/>
          <a:p>
            <a:r>
              <a:rPr lang="tr-TR" dirty="0" smtClean="0"/>
              <a:t>Bir </a:t>
            </a:r>
            <a:r>
              <a:rPr lang="tr-TR" dirty="0"/>
              <a:t>dönemde her dersten </a:t>
            </a:r>
            <a:r>
              <a:rPr lang="tr-TR" dirty="0">
                <a:solidFill>
                  <a:srgbClr val="FF0000"/>
                </a:solidFill>
              </a:rPr>
              <a:t>iki yazılı sınav </a:t>
            </a:r>
            <a:r>
              <a:rPr lang="tr-TR" dirty="0"/>
              <a:t>yapılır. Ancak haftalık ders saat sayısı altı ve üzeri olan derslerde il sınıf/alan zümrelerince karar alınması durumunda üçüncü sınav yapılabilir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Ulusal/uluslararası </a:t>
            </a:r>
            <a:r>
              <a:rPr lang="tr-TR" dirty="0"/>
              <a:t>izleme araştırmaları ile merkezî sınavlar haricinde zorunlu hâller dışında yazılı sınav süresi bir ders saatini aşamaz</a:t>
            </a:r>
            <a:r>
              <a:rPr lang="tr-TR" dirty="0" smtClean="0"/>
              <a:t>.</a:t>
            </a:r>
          </a:p>
          <a:p>
            <a:r>
              <a:rPr lang="tr-TR" dirty="0" smtClean="0"/>
              <a:t>Bir </a:t>
            </a:r>
            <a:r>
              <a:rPr lang="tr-TR" dirty="0"/>
              <a:t>sınıfta bir günde yapılacak yazılı ve uygulamalı sınavların sayısının ikiyi geçmemesi esastır. Ancak zorunlu hâllerde bir sınav daha yapılabilir</a:t>
            </a:r>
            <a:r>
              <a:rPr lang="tr-TR" dirty="0" smtClean="0"/>
              <a:t>. (Ülke geneli ve il geneli ortak sınavların yapılacağı tarihte o sınıflarda başka bir sınavın </a:t>
            </a:r>
            <a:r>
              <a:rPr lang="tr-TR" u="sng" dirty="0" smtClean="0"/>
              <a:t>yapılmaması</a:t>
            </a:r>
            <a:r>
              <a:rPr lang="tr-TR" dirty="0" smtClean="0"/>
              <a:t> gerekmektedir.)</a:t>
            </a:r>
          </a:p>
          <a:p>
            <a:pPr marL="0" indent="0">
              <a:buNone/>
            </a:pPr>
            <a:r>
              <a:rPr lang="tr-TR" dirty="0" smtClean="0"/>
              <a:t>      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6925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64029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/>
              <a:t>ORTAOKUL VE LİSELERDE                       ÖLÇME VE DEĞERLENDİRME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1600" dirty="0" smtClean="0"/>
              <a:t>Ülke </a:t>
            </a:r>
            <a:r>
              <a:rPr lang="tr-TR" sz="1600" dirty="0"/>
              <a:t>ya da il/ilçe genelinde yapılacak ortak yazılı sınavlar hariç, okullarda yapılan </a:t>
            </a:r>
            <a:r>
              <a:rPr lang="tr-TR" sz="1600" dirty="0">
                <a:solidFill>
                  <a:srgbClr val="FF0000"/>
                </a:solidFill>
              </a:rPr>
              <a:t>tüm </a:t>
            </a:r>
            <a:r>
              <a:rPr lang="tr-TR" sz="1600" dirty="0" smtClean="0">
                <a:solidFill>
                  <a:srgbClr val="FF0000"/>
                </a:solidFill>
              </a:rPr>
              <a:t>sınavlar (uygulamalı sınavlar hariç)</a:t>
            </a:r>
            <a:r>
              <a:rPr lang="tr-TR" sz="1600" dirty="0" smtClean="0"/>
              <a:t> </a:t>
            </a:r>
            <a:r>
              <a:rPr lang="tr-TR" sz="1600" dirty="0">
                <a:solidFill>
                  <a:srgbClr val="FF0000"/>
                </a:solidFill>
              </a:rPr>
              <a:t>cevaplarını öğrencilerin oluşturduğu </a:t>
            </a:r>
            <a:r>
              <a:rPr lang="tr-TR" sz="1600" dirty="0"/>
              <a:t>ve farklı bilişsel düzeyde kazanımları ölçen maddelerden oluşan yazılı yoklama şeklinde yapılır</a:t>
            </a:r>
            <a:r>
              <a:rPr lang="tr-TR" sz="1600" dirty="0" smtClean="0"/>
              <a:t>.</a:t>
            </a:r>
          </a:p>
          <a:p>
            <a:pPr marL="0" indent="0">
              <a:buNone/>
            </a:pPr>
            <a:r>
              <a:rPr lang="tr-TR" sz="1600" dirty="0" smtClean="0"/>
              <a:t>Yazılı yoklamalar açık </a:t>
            </a:r>
            <a:r>
              <a:rPr lang="tr-TR" sz="1600" dirty="0"/>
              <a:t>uçlu veya açık uçlu ve kısa cevaplı sorulardan oluşacak şekilde </a:t>
            </a:r>
            <a:r>
              <a:rPr lang="tr-TR" sz="1600" dirty="0" smtClean="0"/>
              <a:t>yapılır.</a:t>
            </a:r>
          </a:p>
          <a:p>
            <a:pPr marL="0" indent="0">
              <a:buNone/>
            </a:pPr>
            <a:r>
              <a:rPr lang="tr-TR" sz="1600" dirty="0"/>
              <a:t>Çoktan seçmeli, eşleştirme, doğru/yanlış gibi diğer soru türleri kesinlikle </a:t>
            </a:r>
            <a:r>
              <a:rPr lang="tr-TR" sz="1600" dirty="0" smtClean="0"/>
              <a:t>kullanılmaz.</a:t>
            </a:r>
          </a:p>
          <a:p>
            <a:pPr marL="0" indent="0">
              <a:buNone/>
            </a:pPr>
            <a:r>
              <a:rPr lang="tr-TR" sz="1600" dirty="0" smtClean="0"/>
              <a:t>Boşluk doldurma kullanılabilir.</a:t>
            </a:r>
          </a:p>
          <a:p>
            <a:endParaRPr lang="tr-TR" sz="1600" dirty="0" smtClean="0"/>
          </a:p>
          <a:p>
            <a:r>
              <a:rPr lang="tr-TR" sz="1600" dirty="0" smtClean="0"/>
              <a:t>Kısa Cevaplı Maddeler</a:t>
            </a:r>
          </a:p>
          <a:p>
            <a:r>
              <a:rPr lang="tr-TR" sz="1600" dirty="0" smtClean="0"/>
              <a:t>Açık Uçlu Maddeler</a:t>
            </a:r>
          </a:p>
          <a:p>
            <a:pPr marL="0" indent="0">
              <a:buNone/>
            </a:pPr>
            <a:endParaRPr lang="tr-TR" sz="1600" dirty="0" smtClean="0"/>
          </a:p>
          <a:p>
            <a:pPr marL="0" indent="0">
              <a:buNone/>
            </a:pPr>
            <a:r>
              <a:rPr lang="tr-TR" sz="1600" dirty="0" smtClean="0"/>
              <a:t>Bakanlık tarafından açık uçlu madde ve kısa cevaplı madde örnekleri yayınlanmıştır.</a:t>
            </a:r>
          </a:p>
          <a:p>
            <a:pPr marL="0" indent="0">
              <a:buNone/>
            </a:pPr>
            <a:r>
              <a:rPr lang="tr-TR" sz="1600" dirty="0">
                <a:hlinkClick r:id="rId2"/>
              </a:rPr>
              <a:t>https://</a:t>
            </a:r>
            <a:r>
              <a:rPr lang="tr-TR" sz="1600" dirty="0" smtClean="0">
                <a:hlinkClick r:id="rId2"/>
              </a:rPr>
              <a:t>odsgm.meb.gov.tr/www/ornek-soru-kitapciklari/icerik/1070 </a:t>
            </a:r>
            <a:endParaRPr lang="tr-TR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178" y="5045721"/>
            <a:ext cx="1724997" cy="1724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110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01308" y="1701287"/>
            <a:ext cx="9644744" cy="4267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Okullarda </a:t>
            </a:r>
            <a:r>
              <a:rPr lang="tr-TR" sz="1800" b="1" dirty="0">
                <a:latin typeface="Arial" panose="020B0604020202020204" pitchFamily="34" charset="0"/>
                <a:cs typeface="Arial" panose="020B0604020202020204" pitchFamily="34" charset="0"/>
              </a:rPr>
              <a:t>sınavlar</a:t>
            </a:r>
            <a:r>
              <a:rPr lang="tr-T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. dönem 1. sınavlar: Ekim ayı son haftası–Kasım ayı ilk haftası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tr-TR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. dönem 2. sınavlar: Aralık ayı son haftası–Ocak ayı ilk haftası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tr-TR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2. dönem 1. sınavlar: Mart ayı son haftası–Nisan ayı ilk haftası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tr-TR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. dönem 2. sınavlar: Mayıs ayı son haftası–Haziran ayı ilk haftası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tr-TR" sz="1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aralığında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yapılır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Sınav tarihleri,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öğretim yılı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başında(dönemlik),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okullar tarafından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e-Okulda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ilan edilir. 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Mesleki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teknik ortaöğretim kurumlarından, </a:t>
            </a:r>
            <a:r>
              <a:rPr lang="tr-T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yoğunlaştırılmış eğitim programı uygulanan sınıflar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ile </a:t>
            </a:r>
            <a:r>
              <a:rPr lang="tr-T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işletmelerde mesleki eğitime öğrenci gönderilen sınıflarda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mesleki eğitim merkezlerinde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sınav tarihleri ilgili okul/kurumlarca belirlenir. 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352938" y="359229"/>
            <a:ext cx="9914709" cy="65532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/>
              <a:t>ORTAOKUL VE LİSELERDE                       ÖLÇME VE DEĞERLENDİRME</a:t>
            </a:r>
          </a:p>
        </p:txBody>
      </p:sp>
    </p:spTree>
    <p:extLst>
      <p:ext uri="{BB962C8B-B14F-4D97-AF65-F5344CB8AC3E}">
        <p14:creationId xmlns:p14="http://schemas.microsoft.com/office/powerpoint/2010/main" val="334587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7240"/>
          </a:xfrm>
        </p:spPr>
        <p:txBody>
          <a:bodyPr/>
          <a:lstStyle/>
          <a:p>
            <a:pPr algn="ctr"/>
            <a:r>
              <a:rPr lang="tr-TR" dirty="0" smtClean="0"/>
              <a:t>ORTAK SINAVLAR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41565" y="2521131"/>
            <a:ext cx="9601200" cy="3581400"/>
          </a:xfrm>
        </p:spPr>
        <p:txBody>
          <a:bodyPr/>
          <a:lstStyle/>
          <a:p>
            <a:r>
              <a:rPr lang="tr-TR" dirty="0" smtClean="0"/>
              <a:t>ÜLKE GENELİNDE ORTAK SINAVLAR </a:t>
            </a:r>
          </a:p>
          <a:p>
            <a:r>
              <a:rPr lang="tr-TR" dirty="0" smtClean="0"/>
              <a:t>İL GENELİNDE ORTAK SINAVLAR</a:t>
            </a:r>
          </a:p>
          <a:p>
            <a:r>
              <a:rPr lang="tr-TR" dirty="0" smtClean="0"/>
              <a:t>İLÇE GENELİNDE ORTAK SINAVLAR</a:t>
            </a:r>
          </a:p>
          <a:p>
            <a:r>
              <a:rPr lang="tr-TR" dirty="0" smtClean="0"/>
              <a:t>OKUL GENELİNDE ORTAK SINAVLAR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629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11532" y="624840"/>
            <a:ext cx="9601200" cy="66402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OKUL GENELİNDE ORTAK SINAVLAR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672046"/>
            <a:ext cx="9601200" cy="4667794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Bakanlıkça </a:t>
            </a:r>
            <a:r>
              <a:rPr lang="tr-TR" dirty="0"/>
              <a:t>ve İlçe Millî Eğitim Müdürleri Kurulu tarafından ortak yapılması kararlaştırılan sınavların dışında kalan sınavlar okul genelinde ortak yazılı sınav olarak yapılır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Uygulamalı </a:t>
            </a:r>
            <a:r>
              <a:rPr lang="tr-TR" dirty="0"/>
              <a:t>sınavlar hariç, öğretmenlerin ortak değerlendirme yapabilmelerine imkân vermek üzere </a:t>
            </a:r>
            <a:r>
              <a:rPr lang="tr-TR" dirty="0">
                <a:solidFill>
                  <a:srgbClr val="FF0000"/>
                </a:solidFill>
              </a:rPr>
              <a:t>birden fazla şubede okutulan</a:t>
            </a:r>
            <a:r>
              <a:rPr lang="tr-TR" dirty="0"/>
              <a:t> derslerin sınavlarının ortak yapılması esastır. Bu sınavların şube ve sınıflar bazında analizleri </a:t>
            </a:r>
            <a:r>
              <a:rPr lang="tr-TR" dirty="0" smtClean="0"/>
              <a:t>yapılır.</a:t>
            </a:r>
          </a:p>
          <a:p>
            <a:r>
              <a:rPr lang="tr-TR" dirty="0" smtClean="0"/>
              <a:t>Mesleki </a:t>
            </a:r>
            <a:r>
              <a:rPr lang="tr-TR" dirty="0"/>
              <a:t>ve teknik ortaöğretim kurumlarından, </a:t>
            </a:r>
            <a:r>
              <a:rPr lang="tr-TR" dirty="0">
                <a:solidFill>
                  <a:srgbClr val="FF0000"/>
                </a:solidFill>
              </a:rPr>
              <a:t>yoğunlaştırılmış eğitim programı uygulanan sınıflar </a:t>
            </a:r>
            <a:r>
              <a:rPr lang="tr-TR" dirty="0"/>
              <a:t>ile </a:t>
            </a:r>
            <a:r>
              <a:rPr lang="tr-TR" dirty="0">
                <a:solidFill>
                  <a:srgbClr val="FF0000"/>
                </a:solidFill>
              </a:rPr>
              <a:t>işletmelerde mesleki eğitime öğrenci gönderilen sınıflarda </a:t>
            </a:r>
            <a:r>
              <a:rPr lang="tr-TR" dirty="0"/>
              <a:t>ve </a:t>
            </a:r>
            <a:r>
              <a:rPr lang="tr-TR" dirty="0">
                <a:solidFill>
                  <a:srgbClr val="FF0000"/>
                </a:solidFill>
              </a:rPr>
              <a:t>mesleki eğitim merkezlerinde </a:t>
            </a:r>
            <a:r>
              <a:rPr lang="tr-TR" dirty="0"/>
              <a:t>ortak sınav yapılmaz</a:t>
            </a:r>
            <a:r>
              <a:rPr lang="tr-TR" dirty="0" smtClean="0"/>
              <a:t>.</a:t>
            </a:r>
          </a:p>
          <a:p>
            <a:r>
              <a:rPr lang="tr-TR" dirty="0" smtClean="0"/>
              <a:t>Tek şubeli olan okullarda ortak sınav yapılmaz. Yalnız bu sınavlarda da kısa cevaplı veya açık uçlu maddeler(soru) kullanılması zorunludur.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393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80931" y="356318"/>
            <a:ext cx="9601200" cy="707571"/>
          </a:xfrm>
        </p:spPr>
        <p:txBody>
          <a:bodyPr/>
          <a:lstStyle/>
          <a:p>
            <a:pPr algn="ctr"/>
            <a:r>
              <a:rPr lang="tr-TR" dirty="0"/>
              <a:t>OKUL GENELİNDE ORTAK SINAVLAR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80931" y="975360"/>
            <a:ext cx="9601200" cy="5138057"/>
          </a:xfrm>
        </p:spPr>
        <p:txBody>
          <a:bodyPr>
            <a:normAutofit/>
          </a:bodyPr>
          <a:lstStyle/>
          <a:p>
            <a:r>
              <a:rPr lang="tr-TR" dirty="0" smtClean="0"/>
              <a:t>Okullarda yapılacak </a:t>
            </a:r>
            <a:r>
              <a:rPr lang="tr-TR" dirty="0" smtClean="0">
                <a:solidFill>
                  <a:srgbClr val="FF0000"/>
                </a:solidFill>
              </a:rPr>
              <a:t>ortak yazılı sınavların </a:t>
            </a:r>
            <a:r>
              <a:rPr lang="tr-TR" dirty="0" smtClean="0"/>
              <a:t>soruları </a:t>
            </a:r>
            <a:r>
              <a:rPr lang="tr-TR" dirty="0">
                <a:solidFill>
                  <a:srgbClr val="FF0000"/>
                </a:solidFill>
              </a:rPr>
              <a:t>konu soru dağılım tablosuna </a:t>
            </a:r>
            <a:r>
              <a:rPr lang="tr-TR" dirty="0"/>
              <a:t>göre hazırlanır. Konu soru dağılım </a:t>
            </a:r>
            <a:r>
              <a:rPr lang="tr-TR" dirty="0" smtClean="0"/>
              <a:t>tablosu, </a:t>
            </a:r>
            <a:r>
              <a:rPr lang="tr-TR" dirty="0"/>
              <a:t>il </a:t>
            </a:r>
            <a:r>
              <a:rPr lang="tr-TR" dirty="0" smtClean="0"/>
              <a:t>sınıf/alan </a:t>
            </a:r>
            <a:r>
              <a:rPr lang="tr-TR" dirty="0"/>
              <a:t>zümreleri ve Ölçme Değerlendirme Merkezi Müdürlüğü ile birlikte oluşturulur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</a:t>
            </a:r>
          </a:p>
          <a:p>
            <a:pPr marL="0" indent="0">
              <a:buNone/>
            </a:pPr>
            <a:r>
              <a:rPr lang="tr-TR" b="1" dirty="0" smtClean="0"/>
              <a:t>     Not: </a:t>
            </a:r>
            <a:r>
              <a:rPr lang="tr-TR" dirty="0" smtClean="0"/>
              <a:t>Konu – Soru Dağılım Tablolarında birden çok senaryo verilmiştir. Okul zümre öğretmenleri bu senaryolardan birisini seçmeli ve öğrencilere bildirmelidir.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İl MEM tarafından yayımlanan </a:t>
            </a:r>
            <a:r>
              <a:rPr lang="tr-TR" dirty="0"/>
              <a:t>Konu – Soru Dağılım </a:t>
            </a:r>
            <a:r>
              <a:rPr lang="tr-TR" dirty="0" smtClean="0"/>
              <a:t>Tabloları okul geneli ortak sınav yapılan derslerde kullanılacaktır.</a:t>
            </a:r>
          </a:p>
          <a:p>
            <a:pPr marL="0" indent="0">
              <a:buNone/>
            </a:pPr>
            <a:r>
              <a:rPr lang="tr-TR" dirty="0" smtClean="0"/>
              <a:t>             Ortak Sınav yapılmayan derslerin yazılı sınavlarında </a:t>
            </a:r>
            <a:r>
              <a:rPr lang="tr-TR" dirty="0"/>
              <a:t>Konu – Soru Dağılım Tabloları </a:t>
            </a:r>
            <a:r>
              <a:rPr lang="tr-TR" dirty="0" smtClean="0"/>
              <a:t>ders öğretmeni tarafından hazırlanır.</a:t>
            </a:r>
          </a:p>
        </p:txBody>
      </p:sp>
    </p:spTree>
    <p:extLst>
      <p:ext uri="{BB962C8B-B14F-4D97-AF65-F5344CB8AC3E}">
        <p14:creationId xmlns:p14="http://schemas.microsoft.com/office/powerpoint/2010/main" val="239557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TM10001105[[fn=Kırpma]]</Template>
  <TotalTime>375</TotalTime>
  <Words>876</Words>
  <Application>Microsoft Office PowerPoint</Application>
  <PresentationFormat>Geniş ekran</PresentationFormat>
  <Paragraphs>73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Franklin Gothic Book</vt:lpstr>
      <vt:lpstr>MyriadPro</vt:lpstr>
      <vt:lpstr>Wingdings</vt:lpstr>
      <vt:lpstr>Crop</vt:lpstr>
      <vt:lpstr>ÖLÇME VE DEĞERLENDİRME UYGULAMALARI </vt:lpstr>
      <vt:lpstr>PowerPoint Sunusu</vt:lpstr>
      <vt:lpstr>OKUL ÖNCESİ VE İLKOKULLARDA           ÖLÇME VE DEĞERLENDİRME</vt:lpstr>
      <vt:lpstr>ORTAOKUL VE LİSELERDE                       ÖLÇME VE DEĞERLENDİRME</vt:lpstr>
      <vt:lpstr>ORTAOKUL VE LİSELERDE                       ÖLÇME VE DEĞERLENDİRME</vt:lpstr>
      <vt:lpstr>ORTAOKUL VE LİSELERDE                       ÖLÇME VE DEĞERLENDİRME</vt:lpstr>
      <vt:lpstr>ORTAK SINAVLAR</vt:lpstr>
      <vt:lpstr>OKUL GENELİNDE ORTAK SINAVLAR</vt:lpstr>
      <vt:lpstr>OKUL GENELİNDE ORTAK SINAVLAR</vt:lpstr>
      <vt:lpstr>OKUL GENELİNDE ORTAK SINAVLAR</vt:lpstr>
      <vt:lpstr>UYGULAMALI SINAVLAR</vt:lpstr>
      <vt:lpstr>YAZILI VE UYGULAMALI SINAVLARA YÖNELİK SIKÇA SORULAN SORULAR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DEĞERLENDİRME UYGULAMALARI </dc:title>
  <dc:creator>Microsoft hesabı</dc:creator>
  <cp:lastModifiedBy>Microsoft hesabı</cp:lastModifiedBy>
  <cp:revision>33</cp:revision>
  <dcterms:created xsi:type="dcterms:W3CDTF">2023-10-06T10:52:50Z</dcterms:created>
  <dcterms:modified xsi:type="dcterms:W3CDTF">2024-09-25T08:16:52Z</dcterms:modified>
</cp:coreProperties>
</file>